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6" r:id="rId4"/>
    <p:sldId id="258" r:id="rId5"/>
    <p:sldId id="259" r:id="rId6"/>
    <p:sldId id="265" r:id="rId7"/>
    <p:sldId id="262" r:id="rId8"/>
    <p:sldId id="264" r:id="rId9"/>
    <p:sldId id="261" r:id="rId10"/>
    <p:sldId id="260" r:id="rId11"/>
  </p:sldIdLst>
  <p:sldSz cx="9144000" cy="5143500" type="screen16x9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7327" autoAdjust="0"/>
  </p:normalViewPr>
  <p:slideViewPr>
    <p:cSldViewPr>
      <p:cViewPr varScale="1">
        <p:scale>
          <a:sx n="135" d="100"/>
          <a:sy n="135" d="100"/>
        </p:scale>
        <p:origin x="-924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72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48" y="-78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0F4CA-FAD0-454D-84F8-4DDA5B76F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3154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04E37-C02B-4B8E-92B0-27A02E4EF401}" type="datetimeFigureOut">
              <a:rPr kumimoji="1" lang="ja-JP" altLang="en-US" smtClean="0"/>
              <a:t>2019/3/19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014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4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69F8E-28FA-4249-ABAB-917B3CA78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1390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69F8E-28FA-4249-ABAB-917B3CA785B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2969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69F8E-28FA-4249-ABAB-917B3CA785B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234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69F8E-28FA-4249-ABAB-917B3CA785B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0760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69F8E-28FA-4249-ABAB-917B3CA785B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1461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69F8E-28FA-4249-ABAB-917B3CA785B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784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角丸四角形 12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E2D6-F44C-4F6C-BA26-60702394399C}" type="datetime1">
              <a:rPr kumimoji="1" lang="ja-JP" altLang="en-US" smtClean="0"/>
              <a:t>2019/3/19</a:t>
            </a:fld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BC50847-A3CD-4BFF-9945-46F7930DB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2932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62932" y="1047540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>
            <a:off x="62932" y="2232487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57200" y="1129448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A93B-0DB4-4F97-AE50-C253D0D5F4D4}" type="datetime1">
              <a:rPr kumimoji="1" lang="ja-JP" altLang="en-US" smtClean="0"/>
              <a:t>2019/3/19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0847-A3CD-4BFF-9945-46F7930DB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11680" cy="4388644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69DB-E299-4286-84E6-BFF0F2ED5537}" type="datetime1">
              <a:rPr kumimoji="1" lang="ja-JP" altLang="en-US" smtClean="0"/>
              <a:t>2019/3/19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0847-A3CD-4BFF-9945-46F7930DB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73EC-ABB7-4F21-8328-0C73335991FD}" type="datetime1">
              <a:rPr kumimoji="1" lang="ja-JP" altLang="en-US" smtClean="0"/>
              <a:t>2019/3/19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0847-A3CD-4BFF-9945-46F7930DB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角丸四角形 9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1910953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6177-A7BB-4C0B-8782-9736736C610B}" type="datetime1">
              <a:rPr kumimoji="1" lang="ja-JP" altLang="en-US" smtClean="0"/>
              <a:t>2019/3/19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 flipV="1">
            <a:off x="69413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69147" y="1756107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68307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CBC50847-A3CD-4BFF-9945-46F7930DB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F632-5334-42D4-8AC4-7D501580DF1B}" type="datetime1">
              <a:rPr kumimoji="1" lang="ja-JP" altLang="en-US" smtClean="0"/>
              <a:t>2019/3/19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0847-A3CD-4BFF-9945-46F7930DB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0256-AA66-4CAF-B369-5032B6C3938B}" type="datetime1">
              <a:rPr kumimoji="1" lang="ja-JP" altLang="en-US" smtClean="0"/>
              <a:t>2019/3/19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0847-A3CD-4BFF-9945-46F7930DB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B74F-FDE8-4499-9D92-5A71B025F967}" type="datetime1">
              <a:rPr kumimoji="1" lang="ja-JP" altLang="en-US" smtClean="0"/>
              <a:t>2019/3/19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0847-A3CD-4BFF-9945-46F7930DB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310D-B144-4D8A-ACF3-2398BB45C72E}" type="datetime1">
              <a:rPr kumimoji="1" lang="ja-JP" altLang="en-US" smtClean="0"/>
              <a:t>2019/3/19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0847-A3CD-4BFF-9945-46F7930DB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角丸四角形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F044-DD18-4EE2-95E0-214408CF14B2}" type="datetime1">
              <a:rPr kumimoji="1" lang="ja-JP" altLang="en-US" smtClean="0"/>
              <a:t>2019/3/19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0847-A3CD-4BFF-9945-46F7930DB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CC66-316B-49F5-88DD-95133D909F15}" type="datetime1">
              <a:rPr kumimoji="1" lang="ja-JP" altLang="en-US" smtClean="0"/>
              <a:t>2019/3/19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CBC50847-A3CD-4BFF-9945-46F7930DB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>
          <a:xfrm>
            <a:off x="68509" y="3487856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正方形/長方形 12"/>
          <p:cNvSpPr/>
          <p:nvPr/>
        </p:nvSpPr>
        <p:spPr>
          <a:xfrm>
            <a:off x="68511" y="3579919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68309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角丸四角形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BC48E84-BA32-470A-8FD5-B42DCCB5F97E}" type="datetime1">
              <a:rPr kumimoji="1" lang="ja-JP" altLang="en-US" smtClean="0"/>
              <a:t>2019/3/19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BC50847-A3CD-4BFF-9945-46F7930DB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1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788024" y="2931790"/>
            <a:ext cx="4176464" cy="1584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2400" dirty="0" smtClean="0">
                <a:latin typeface="+mj-ea"/>
                <a:ea typeface="+mj-ea"/>
              </a:rPr>
              <a:t>　　　　　　　　　　　　　　　　</a:t>
            </a:r>
            <a:r>
              <a:rPr kumimoji="1" lang="en-US" altLang="ja-JP" sz="2400" b="1" dirty="0" smtClean="0">
                <a:solidFill>
                  <a:schemeClr val="tx1"/>
                </a:solidFill>
                <a:latin typeface="+mj-ea"/>
                <a:ea typeface="+mj-ea"/>
              </a:rPr>
              <a:t>2019</a:t>
            </a:r>
            <a:r>
              <a:rPr kumimoji="1" lang="ja-JP" altLang="en-US" sz="2400" b="1" dirty="0" smtClean="0">
                <a:solidFill>
                  <a:schemeClr val="tx1"/>
                </a:solidFill>
                <a:latin typeface="+mj-ea"/>
                <a:ea typeface="+mj-ea"/>
              </a:rPr>
              <a:t>年</a:t>
            </a:r>
            <a:r>
              <a:rPr kumimoji="1" lang="en-US" altLang="ja-JP" sz="2400" b="1" dirty="0" smtClean="0">
                <a:solidFill>
                  <a:schemeClr val="tx1"/>
                </a:solidFill>
                <a:latin typeface="+mj-ea"/>
                <a:ea typeface="+mj-ea"/>
              </a:rPr>
              <a:t>3</a:t>
            </a:r>
            <a:r>
              <a:rPr kumimoji="1" lang="ja-JP" altLang="en-US" sz="2400" b="1" dirty="0" smtClean="0">
                <a:solidFill>
                  <a:schemeClr val="tx1"/>
                </a:solidFill>
                <a:latin typeface="+mj-ea"/>
                <a:ea typeface="+mj-ea"/>
              </a:rPr>
              <a:t>月</a:t>
            </a:r>
            <a:r>
              <a:rPr kumimoji="1" lang="en-US" altLang="ja-JP" sz="2400" b="1" dirty="0" smtClean="0">
                <a:solidFill>
                  <a:schemeClr val="tx1"/>
                </a:solidFill>
                <a:latin typeface="+mj-ea"/>
                <a:ea typeface="+mj-ea"/>
              </a:rPr>
              <a:t>2</a:t>
            </a:r>
            <a:r>
              <a:rPr kumimoji="1" lang="ja-JP" altLang="en-US" sz="2400" b="1" dirty="0" smtClean="0">
                <a:solidFill>
                  <a:schemeClr val="tx1"/>
                </a:solidFill>
                <a:latin typeface="+mj-ea"/>
                <a:ea typeface="+mj-ea"/>
              </a:rPr>
              <a:t>日</a:t>
            </a:r>
            <a:endParaRPr kumimoji="1" lang="en-US" altLang="ja-JP" sz="2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2400" b="1" dirty="0" smtClean="0">
                <a:solidFill>
                  <a:schemeClr val="tx1"/>
                </a:solidFill>
                <a:latin typeface="+mj-ea"/>
                <a:ea typeface="+mj-ea"/>
              </a:rPr>
              <a:t>島根県出雲市　社会福祉法人　　ことぶき福祉</a:t>
            </a:r>
            <a:r>
              <a:rPr lang="ja-JP" altLang="en-US" sz="2400" b="1" dirty="0" smtClean="0">
                <a:solidFill>
                  <a:schemeClr val="tx1"/>
                </a:solidFill>
                <a:latin typeface="+mj-ea"/>
                <a:ea typeface="+mj-ea"/>
              </a:rPr>
              <a:t>会</a:t>
            </a:r>
            <a:endParaRPr lang="en-US" altLang="ja-JP" sz="2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chemeClr val="tx1"/>
                </a:solidFill>
                <a:latin typeface="+mj-ea"/>
                <a:ea typeface="+mj-ea"/>
              </a:rPr>
              <a:t>　</a:t>
            </a:r>
            <a:r>
              <a:rPr lang="ja-JP" altLang="en-US" sz="2400" b="1" dirty="0" smtClean="0">
                <a:solidFill>
                  <a:schemeClr val="tx1"/>
                </a:solidFill>
                <a:latin typeface="+mj-ea"/>
                <a:ea typeface="+mj-ea"/>
              </a:rPr>
              <a:t>理事長　槻谷和夫</a:t>
            </a:r>
            <a:endParaRPr kumimoji="1" lang="en-US" altLang="ja-JP" sz="2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+mj-ea"/>
                <a:ea typeface="+mj-ea"/>
              </a:rPr>
              <a:t>　　　　　　　　　　　　　　　　　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5496" y="1635646"/>
            <a:ext cx="9001000" cy="648072"/>
          </a:xfrm>
        </p:spPr>
        <p:txBody>
          <a:bodyPr>
            <a:normAutofit fontScale="90000"/>
          </a:bodyPr>
          <a:lstStyle/>
          <a:p>
            <a:r>
              <a:rPr kumimoji="1" lang="ja-JP" altLang="en-US" sz="4400" dirty="0" smtClean="0">
                <a:latin typeface="+mj-ea"/>
              </a:rPr>
              <a:t>～</a:t>
            </a:r>
            <a:r>
              <a:rPr kumimoji="1" lang="en-US" altLang="ja-JP" sz="4400" dirty="0" smtClean="0">
                <a:latin typeface="+mj-ea"/>
              </a:rPr>
              <a:t>2018</a:t>
            </a:r>
            <a:r>
              <a:rPr kumimoji="1" lang="ja-JP" altLang="en-US" sz="4400" dirty="0" smtClean="0">
                <a:latin typeface="+mj-ea"/>
              </a:rPr>
              <a:t>年度</a:t>
            </a:r>
            <a:r>
              <a:rPr kumimoji="1" lang="en-US" altLang="ja-JP" sz="4400" dirty="0" smtClean="0">
                <a:latin typeface="+mj-ea"/>
              </a:rPr>
              <a:t>(</a:t>
            </a:r>
            <a:r>
              <a:rPr kumimoji="1" lang="ja-JP" altLang="en-US" sz="4400" dirty="0" smtClean="0">
                <a:latin typeface="+mj-ea"/>
              </a:rPr>
              <a:t>平成</a:t>
            </a:r>
            <a:r>
              <a:rPr kumimoji="1" lang="en-US" altLang="ja-JP" sz="4400" dirty="0" smtClean="0">
                <a:latin typeface="+mj-ea"/>
              </a:rPr>
              <a:t>30</a:t>
            </a:r>
            <a:r>
              <a:rPr kumimoji="1" lang="ja-JP" altLang="en-US" sz="4400" dirty="0" smtClean="0">
                <a:latin typeface="+mj-ea"/>
              </a:rPr>
              <a:t>年度</a:t>
            </a:r>
            <a:r>
              <a:rPr kumimoji="1" lang="en-US" altLang="ja-JP" sz="4400" dirty="0" smtClean="0">
                <a:latin typeface="+mj-ea"/>
              </a:rPr>
              <a:t>)</a:t>
            </a:r>
            <a:r>
              <a:rPr lang="ja-JP" altLang="en-US" sz="4400" dirty="0">
                <a:latin typeface="+mj-ea"/>
              </a:rPr>
              <a:t>事業</a:t>
            </a:r>
            <a:r>
              <a:rPr kumimoji="1" lang="ja-JP" altLang="en-US" sz="4400" dirty="0" smtClean="0">
                <a:latin typeface="+mj-ea"/>
              </a:rPr>
              <a:t>報告会～</a:t>
            </a:r>
            <a:r>
              <a:rPr kumimoji="1" lang="en-US" altLang="ja-JP" sz="4400" dirty="0" smtClean="0">
                <a:latin typeface="+mj-ea"/>
              </a:rPr>
              <a:t/>
            </a:r>
            <a:br>
              <a:rPr kumimoji="1" lang="en-US" altLang="ja-JP" sz="4400" dirty="0" smtClean="0">
                <a:latin typeface="+mj-ea"/>
              </a:rPr>
            </a:br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　　　　　　　　　　　　　　　　　　　　　　　　　　　　　　　　　　　　　　　</a:t>
            </a:r>
            <a:endParaRPr kumimoji="1" lang="ja-JP" altLang="en-US" sz="3100" dirty="0"/>
          </a:p>
        </p:txBody>
      </p:sp>
      <p:pic>
        <p:nvPicPr>
          <p:cNvPr id="5" name="図プレースホルダー 4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83718"/>
            <a:ext cx="4392488" cy="2538412"/>
          </a:xfrm>
        </p:spPr>
      </p:pic>
    </p:spTree>
    <p:extLst>
      <p:ext uri="{BB962C8B-B14F-4D97-AF65-F5344CB8AC3E}">
        <p14:creationId xmlns:p14="http://schemas.microsoft.com/office/powerpoint/2010/main" val="87689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267494"/>
            <a:ext cx="8856984" cy="108012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ja-JP" altLang="en-US" sz="2400" b="1" dirty="0" smtClean="0">
                <a:solidFill>
                  <a:srgbClr val="C00000"/>
                </a:solidFill>
              </a:rPr>
              <a:t>②「区分支給限度</a:t>
            </a:r>
            <a:r>
              <a:rPr lang="ja-JP" altLang="en-US" sz="2400" b="1" dirty="0">
                <a:solidFill>
                  <a:srgbClr val="C00000"/>
                </a:solidFill>
              </a:rPr>
              <a:t>額制度」と「</a:t>
            </a:r>
            <a:r>
              <a:rPr lang="ja-JP" altLang="en-US" sz="2400" b="1" dirty="0" smtClean="0">
                <a:solidFill>
                  <a:srgbClr val="C00000"/>
                </a:solidFill>
              </a:rPr>
              <a:t>ケアマネージャー制度」を考える</a:t>
            </a:r>
            <a:r>
              <a:rPr lang="en-US" altLang="ja-JP" sz="2400" b="1" dirty="0" smtClean="0">
                <a:solidFill>
                  <a:srgbClr val="C00000"/>
                </a:solidFill>
              </a:rPr>
              <a:t/>
            </a:r>
            <a:br>
              <a:rPr lang="en-US" altLang="ja-JP" sz="2400" b="1" dirty="0" smtClean="0">
                <a:solidFill>
                  <a:srgbClr val="C00000"/>
                </a:solidFill>
              </a:rPr>
            </a:br>
            <a:r>
              <a:rPr lang="ja-JP" altLang="en-US" sz="3300" b="1" dirty="0"/>
              <a:t>　</a:t>
            </a:r>
            <a:r>
              <a:rPr lang="ja-JP" altLang="en-US" sz="3300" b="1" dirty="0" smtClean="0"/>
              <a:t>　　　　　　　　　　　　　　　　　　　　　　　　　　　　　　　　　　</a:t>
            </a:r>
            <a:endParaRPr kumimoji="1" lang="ja-JP" altLang="en-US" sz="33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107504" y="1131590"/>
            <a:ext cx="8928992" cy="302433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ja-JP" altLang="en-US" sz="8800" dirty="0">
                <a:latin typeface="+mj-ea"/>
                <a:ea typeface="+mj-ea"/>
              </a:rPr>
              <a:t> </a:t>
            </a:r>
            <a:r>
              <a:rPr kumimoji="1" lang="ja-JP" altLang="en-US" sz="8800" dirty="0" smtClean="0">
                <a:latin typeface="+mj-ea"/>
                <a:ea typeface="+mj-ea"/>
              </a:rPr>
              <a:t>イ）ケアマネージャ</a:t>
            </a:r>
            <a:r>
              <a:rPr lang="ja-JP" altLang="en-US" sz="8800" dirty="0" smtClean="0">
                <a:latin typeface="+mj-ea"/>
                <a:ea typeface="+mj-ea"/>
              </a:rPr>
              <a:t>ー</a:t>
            </a:r>
            <a:r>
              <a:rPr lang="en-US" altLang="ja-JP" sz="8800" dirty="0" smtClean="0">
                <a:latin typeface="+mj-ea"/>
                <a:ea typeface="+mj-ea"/>
              </a:rPr>
              <a:t>(</a:t>
            </a:r>
            <a:r>
              <a:rPr lang="ja-JP" altLang="en-US" sz="8800" dirty="0" smtClean="0">
                <a:latin typeface="+mj-ea"/>
                <a:ea typeface="+mj-ea"/>
              </a:rPr>
              <a:t>管理</a:t>
            </a:r>
            <a:r>
              <a:rPr lang="en-US" altLang="ja-JP" sz="8800" dirty="0" smtClean="0">
                <a:latin typeface="+mj-ea"/>
                <a:ea typeface="+mj-ea"/>
              </a:rPr>
              <a:t>)</a:t>
            </a:r>
            <a:r>
              <a:rPr lang="ja-JP" altLang="en-US" sz="8800" dirty="0" smtClean="0">
                <a:latin typeface="+mj-ea"/>
                <a:ea typeface="+mj-ea"/>
              </a:rPr>
              <a:t>からケアコーディネーター</a:t>
            </a:r>
            <a:r>
              <a:rPr lang="en-US" altLang="ja-JP" sz="8800" dirty="0" smtClean="0">
                <a:latin typeface="+mj-ea"/>
                <a:ea typeface="+mj-ea"/>
              </a:rPr>
              <a:t>(</a:t>
            </a:r>
            <a:r>
              <a:rPr lang="ja-JP" altLang="en-US" sz="8800" dirty="0" smtClean="0">
                <a:latin typeface="+mj-ea"/>
                <a:ea typeface="+mj-ea"/>
              </a:rPr>
              <a:t>調整</a:t>
            </a:r>
            <a:r>
              <a:rPr lang="en-US" altLang="ja-JP" sz="8800" dirty="0" smtClean="0">
                <a:latin typeface="+mj-ea"/>
                <a:ea typeface="+mj-ea"/>
              </a:rPr>
              <a:t>)</a:t>
            </a:r>
            <a:r>
              <a:rPr lang="ja-JP" altLang="en-US" sz="8800" dirty="0" smtClean="0">
                <a:latin typeface="+mj-ea"/>
                <a:ea typeface="+mj-ea"/>
              </a:rPr>
              <a:t>へ</a:t>
            </a:r>
            <a:endParaRPr lang="en-US" altLang="ja-JP" sz="88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+mj-ea"/>
                <a:ea typeface="+mj-ea"/>
              </a:rPr>
              <a:t>　　　　　　  </a:t>
            </a:r>
            <a:r>
              <a:rPr kumimoji="1" lang="ja-JP" altLang="en-US" sz="6800" dirty="0" smtClean="0">
                <a:latin typeface="+mj-ea"/>
                <a:ea typeface="+mj-ea"/>
              </a:rPr>
              <a:t>事業所配置を廃止し、コーディネーターとして市町村の</a:t>
            </a:r>
            <a:r>
              <a:rPr lang="ja-JP" altLang="en-US" sz="6800" dirty="0" smtClean="0">
                <a:latin typeface="+mj-ea"/>
                <a:ea typeface="+mj-ea"/>
              </a:rPr>
              <a:t>責任で</a:t>
            </a:r>
            <a:r>
              <a:rPr kumimoji="1" lang="ja-JP" altLang="en-US" sz="6800" dirty="0" smtClean="0">
                <a:latin typeface="+mj-ea"/>
                <a:ea typeface="+mj-ea"/>
              </a:rPr>
              <a:t>設置する</a:t>
            </a:r>
            <a:endParaRPr kumimoji="1" lang="en-US" altLang="ja-JP" sz="68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6800" dirty="0" smtClean="0">
                <a:latin typeface="+mj-ea"/>
                <a:ea typeface="+mj-ea"/>
              </a:rPr>
              <a:t>      公平、中立性と必要性の確保により無駄な税金、保険料支出をなくす</a:t>
            </a:r>
            <a:r>
              <a:rPr lang="en-US" altLang="ja-JP" sz="5200" dirty="0" smtClean="0">
                <a:latin typeface="+mj-ea"/>
                <a:ea typeface="+mj-ea"/>
              </a:rPr>
              <a:t> </a:t>
            </a:r>
          </a:p>
          <a:p>
            <a:pPr marL="0" indent="0">
              <a:buNone/>
            </a:pPr>
            <a:r>
              <a:rPr lang="en-US" altLang="ja-JP" sz="5200" dirty="0">
                <a:latin typeface="+mj-ea"/>
                <a:ea typeface="+mj-ea"/>
              </a:rPr>
              <a:t> </a:t>
            </a:r>
            <a:r>
              <a:rPr lang="en-US" altLang="ja-JP" sz="5200" dirty="0" smtClean="0">
                <a:latin typeface="+mj-ea"/>
                <a:ea typeface="+mj-ea"/>
              </a:rPr>
              <a:t>             </a:t>
            </a:r>
            <a:endParaRPr kumimoji="1" lang="en-US" altLang="ja-JP" sz="52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 smtClean="0">
                <a:latin typeface="+mj-ea"/>
                <a:ea typeface="+mj-ea"/>
              </a:rPr>
              <a:t>　　　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8800" dirty="0" smtClean="0">
                <a:latin typeface="+mj-ea"/>
                <a:ea typeface="+mj-ea"/>
              </a:rPr>
              <a:t> ロ）ケアプラン作成は利用者、家族と日常的に接している実践現場　</a:t>
            </a:r>
            <a:endParaRPr lang="en-US" altLang="ja-JP" sz="88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8800" dirty="0">
                <a:latin typeface="+mj-ea"/>
                <a:ea typeface="+mj-ea"/>
              </a:rPr>
              <a:t>　</a:t>
            </a:r>
            <a:r>
              <a:rPr kumimoji="1" lang="ja-JP" altLang="en-US" sz="8800" dirty="0" smtClean="0">
                <a:latin typeface="+mj-ea"/>
                <a:ea typeface="+mj-ea"/>
              </a:rPr>
              <a:t>　</a:t>
            </a:r>
            <a:r>
              <a:rPr lang="ja-JP" altLang="en-US" sz="8800" dirty="0">
                <a:latin typeface="+mj-ea"/>
                <a:ea typeface="+mj-ea"/>
              </a:rPr>
              <a:t> </a:t>
            </a:r>
            <a:r>
              <a:rPr kumimoji="1" lang="ja-JP" altLang="en-US" sz="8800" dirty="0" smtClean="0">
                <a:latin typeface="+mj-ea"/>
                <a:ea typeface="+mj-ea"/>
              </a:rPr>
              <a:t>が実施する（文書量の大幅削減の可能性）</a:t>
            </a:r>
            <a:endParaRPr kumimoji="1" lang="en-US" altLang="ja-JP" sz="88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kumimoji="1" lang="en-US" altLang="ja-JP" sz="88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8800" dirty="0" smtClean="0">
                <a:latin typeface="+mj-ea"/>
                <a:ea typeface="+mj-ea"/>
              </a:rPr>
              <a:t> ハ</a:t>
            </a:r>
            <a:r>
              <a:rPr lang="ja-JP" altLang="en-US" sz="8800" dirty="0">
                <a:latin typeface="+mj-ea"/>
                <a:ea typeface="+mj-ea"/>
              </a:rPr>
              <a:t>）これらにより現行費用</a:t>
            </a:r>
            <a:r>
              <a:rPr lang="ja-JP" altLang="en-US" sz="8800" dirty="0" smtClean="0">
                <a:latin typeface="+mj-ea"/>
                <a:ea typeface="+mj-ea"/>
              </a:rPr>
              <a:t>の数千億円</a:t>
            </a:r>
            <a:r>
              <a:rPr lang="ja-JP" altLang="en-US" sz="8800" dirty="0">
                <a:latin typeface="+mj-ea"/>
                <a:ea typeface="+mj-ea"/>
              </a:rPr>
              <a:t>の経費削減の可能性</a:t>
            </a:r>
            <a:endParaRPr kumimoji="1" lang="en-US" altLang="ja-JP" sz="88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ja-JP" sz="1700" dirty="0" smtClean="0">
                <a:latin typeface="+mj-ea"/>
                <a:ea typeface="+mj-ea"/>
              </a:rPr>
              <a:t>   </a:t>
            </a:r>
            <a:endParaRPr kumimoji="1" lang="en-US" altLang="ja-JP" sz="88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8800" dirty="0" smtClean="0">
                <a:latin typeface="+mj-ea"/>
                <a:ea typeface="+mj-ea"/>
              </a:rPr>
              <a:t>　　　　　</a:t>
            </a:r>
            <a:r>
              <a:rPr lang="ja-JP" altLang="en-US" sz="8800" dirty="0" smtClean="0">
                <a:latin typeface="+mj-ea"/>
                <a:ea typeface="+mj-ea"/>
              </a:rPr>
              <a:t>　　　</a:t>
            </a:r>
            <a:r>
              <a:rPr kumimoji="1" lang="ja-JP" altLang="en-US" sz="8800" dirty="0" smtClean="0">
                <a:latin typeface="+mj-ea"/>
                <a:ea typeface="+mj-ea"/>
              </a:rPr>
              <a:t>　       </a:t>
            </a:r>
            <a:endParaRPr kumimoji="1" lang="en-US" altLang="ja-JP" sz="88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8800" b="1" dirty="0" smtClean="0">
                <a:solidFill>
                  <a:srgbClr val="C00000"/>
                </a:solidFill>
                <a:latin typeface="+mj-ea"/>
                <a:ea typeface="+mj-ea"/>
              </a:rPr>
              <a:t>③遠くない将来の認知症患者の飛躍的な減少の可能性と</a:t>
            </a:r>
            <a:endParaRPr lang="en-US" altLang="ja-JP" sz="8800" b="1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8800" b="1" dirty="0">
                <a:solidFill>
                  <a:srgbClr val="C00000"/>
                </a:solidFill>
                <a:latin typeface="+mj-ea"/>
                <a:ea typeface="+mj-ea"/>
              </a:rPr>
              <a:t>　</a:t>
            </a:r>
            <a:r>
              <a:rPr kumimoji="1" lang="ja-JP" altLang="en-US" sz="8800" b="1" dirty="0" smtClean="0">
                <a:solidFill>
                  <a:srgbClr val="C00000"/>
                </a:solidFill>
                <a:latin typeface="+mj-ea"/>
                <a:ea typeface="+mj-ea"/>
              </a:rPr>
              <a:t>　　　　　　　　　　今後の高齢者福祉のあり方について考える</a:t>
            </a:r>
            <a:endParaRPr kumimoji="1" lang="ja-JP" altLang="en-US" sz="88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2022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 idx="4294967295"/>
          </p:nvPr>
        </p:nvSpPr>
        <p:spPr>
          <a:xfrm>
            <a:off x="323528" y="411510"/>
            <a:ext cx="8363272" cy="374441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はじめに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sz="3300" b="1" i="1" dirty="0" smtClean="0">
                <a:solidFill>
                  <a:srgbClr val="002060"/>
                </a:solidFill>
              </a:rPr>
              <a:t>1.</a:t>
            </a:r>
            <a:r>
              <a:rPr lang="ja-JP" altLang="en-US" sz="3300" b="1" i="1" dirty="0" smtClean="0">
                <a:solidFill>
                  <a:srgbClr val="002060"/>
                </a:solidFill>
              </a:rPr>
              <a:t>「小地域相互ケアホーム」ことぶきの里</a:t>
            </a:r>
            <a:r>
              <a:rPr lang="en-US" altLang="ja-JP" sz="3300" b="1" i="1" dirty="0" smtClean="0">
                <a:solidFill>
                  <a:srgbClr val="002060"/>
                </a:solidFill>
              </a:rPr>
              <a:t/>
            </a:r>
            <a:br>
              <a:rPr lang="en-US" altLang="ja-JP" sz="3300" b="1" i="1" dirty="0" smtClean="0">
                <a:solidFill>
                  <a:srgbClr val="002060"/>
                </a:solidFill>
              </a:rPr>
            </a:br>
            <a:r>
              <a:rPr lang="ja-JP" altLang="en-US" sz="3300" b="1" i="1" dirty="0">
                <a:solidFill>
                  <a:srgbClr val="002060"/>
                </a:solidFill>
              </a:rPr>
              <a:t>　</a:t>
            </a:r>
            <a:r>
              <a:rPr lang="ja-JP" altLang="en-US" sz="3300" b="1" i="1" dirty="0" smtClean="0">
                <a:solidFill>
                  <a:srgbClr val="002060"/>
                </a:solidFill>
              </a:rPr>
              <a:t>　　　　　　　　　　　　　　　　について</a:t>
            </a:r>
            <a:r>
              <a:rPr lang="en-US" altLang="ja-JP" sz="3300" dirty="0" smtClean="0">
                <a:solidFill>
                  <a:srgbClr val="002060"/>
                </a:solidFill>
              </a:rPr>
              <a:t/>
            </a:r>
            <a:br>
              <a:rPr lang="en-US" altLang="ja-JP" sz="3300" dirty="0" smtClean="0">
                <a:solidFill>
                  <a:srgbClr val="002060"/>
                </a:solidFill>
              </a:rPr>
            </a:br>
            <a:r>
              <a:rPr lang="ja-JP" altLang="en-US" sz="3300" dirty="0"/>
              <a:t>　</a:t>
            </a:r>
            <a:r>
              <a:rPr lang="ja-JP" altLang="en-US" sz="3300" dirty="0" smtClean="0"/>
              <a:t>　　</a:t>
            </a:r>
            <a:r>
              <a:rPr lang="ja-JP" altLang="en-US" sz="2800" dirty="0" smtClean="0">
                <a:solidFill>
                  <a:schemeClr val="tx1"/>
                </a:solidFill>
              </a:rPr>
              <a:t>－何を目指して</a:t>
            </a:r>
            <a:r>
              <a:rPr lang="en-US" altLang="ja-JP" sz="2800" dirty="0" smtClean="0">
                <a:solidFill>
                  <a:schemeClr val="tx1"/>
                </a:solidFill>
              </a:rPr>
              <a:t>2017</a:t>
            </a:r>
            <a:r>
              <a:rPr lang="ja-JP" altLang="en-US" sz="2800" dirty="0" smtClean="0">
                <a:solidFill>
                  <a:schemeClr val="tx1"/>
                </a:solidFill>
              </a:rPr>
              <a:t>年</a:t>
            </a:r>
            <a:r>
              <a:rPr lang="en-US" altLang="ja-JP" sz="2800" dirty="0" smtClean="0">
                <a:solidFill>
                  <a:schemeClr val="tx1"/>
                </a:solidFill>
              </a:rPr>
              <a:t>4</a:t>
            </a:r>
            <a:r>
              <a:rPr lang="ja-JP" altLang="en-US" sz="2800" dirty="0" smtClean="0">
                <a:solidFill>
                  <a:schemeClr val="tx1"/>
                </a:solidFill>
              </a:rPr>
              <a:t>月に開設したかー</a:t>
            </a:r>
            <a:r>
              <a:rPr lang="en-US" altLang="ja-JP" sz="2800" dirty="0" smtClean="0">
                <a:solidFill>
                  <a:schemeClr val="tx1"/>
                </a:solidFill>
              </a:rPr>
              <a:t/>
            </a:r>
            <a:br>
              <a:rPr lang="en-US" altLang="ja-JP" sz="2800" dirty="0" smtClean="0">
                <a:solidFill>
                  <a:schemeClr val="tx1"/>
                </a:solidFill>
              </a:rPr>
            </a:b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3300" b="1" i="1" dirty="0">
                <a:solidFill>
                  <a:srgbClr val="002060"/>
                </a:solidFill>
              </a:rPr>
              <a:t>2</a:t>
            </a:r>
            <a:r>
              <a:rPr lang="en-US" altLang="ja-JP" sz="3300" b="1" i="1" dirty="0" smtClean="0">
                <a:solidFill>
                  <a:srgbClr val="002060"/>
                </a:solidFill>
              </a:rPr>
              <a:t>.</a:t>
            </a:r>
            <a:r>
              <a:rPr lang="ja-JP" altLang="en-US" sz="3300" b="1" i="1" dirty="0" smtClean="0">
                <a:solidFill>
                  <a:srgbClr val="002060"/>
                </a:solidFill>
              </a:rPr>
              <a:t>公的介護保険制度への私的提言</a:t>
            </a:r>
            <a:r>
              <a:rPr lang="en-US" altLang="ja-JP" sz="3300" i="1" dirty="0" smtClean="0">
                <a:solidFill>
                  <a:srgbClr val="002060"/>
                </a:solidFill>
              </a:rPr>
              <a:t/>
            </a:r>
            <a:br>
              <a:rPr lang="en-US" altLang="ja-JP" sz="3300" i="1" dirty="0" smtClean="0">
                <a:solidFill>
                  <a:srgbClr val="002060"/>
                </a:solidFill>
              </a:rPr>
            </a:br>
            <a:r>
              <a:rPr lang="ja-JP" altLang="en-US" sz="2800" dirty="0"/>
              <a:t>　</a:t>
            </a:r>
            <a:r>
              <a:rPr lang="ja-JP" altLang="en-US" sz="2800" dirty="0" smtClean="0"/>
              <a:t>　　　</a:t>
            </a:r>
            <a:r>
              <a:rPr lang="ja-JP" altLang="en-US" sz="2800" dirty="0" smtClean="0">
                <a:solidFill>
                  <a:schemeClr val="tx1"/>
                </a:solidFill>
              </a:rPr>
              <a:t>（憲法</a:t>
            </a:r>
            <a:r>
              <a:rPr lang="en-US" altLang="ja-JP" sz="2800" dirty="0" smtClean="0">
                <a:solidFill>
                  <a:schemeClr val="tx1"/>
                </a:solidFill>
              </a:rPr>
              <a:t>25</a:t>
            </a:r>
            <a:r>
              <a:rPr lang="ja-JP" altLang="en-US" sz="2800" dirty="0" smtClean="0">
                <a:solidFill>
                  <a:schemeClr val="tx1"/>
                </a:solidFill>
              </a:rPr>
              <a:t>条を基本に考える）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22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2901"/>
            <a:ext cx="4032250" cy="4006850"/>
          </a:xfrm>
        </p:spPr>
      </p:pic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179512" y="268288"/>
            <a:ext cx="8568952" cy="604837"/>
          </a:xfrm>
        </p:spPr>
        <p:txBody>
          <a:bodyPr>
            <a:noAutofit/>
          </a:bodyPr>
          <a:lstStyle/>
          <a:p>
            <a:r>
              <a:rPr kumimoji="1" lang="en-US" altLang="ja-JP" sz="2500" b="1" dirty="0" smtClean="0"/>
              <a:t>1.</a:t>
            </a:r>
            <a:r>
              <a:rPr kumimoji="1" lang="ja-JP" altLang="en-US" sz="2500" b="1" dirty="0" smtClean="0"/>
              <a:t>「小地域相互ケアホーム」ことぶきの里について</a:t>
            </a:r>
            <a:r>
              <a:rPr kumimoji="1" lang="en-US" altLang="ja-JP" sz="2500" b="1" dirty="0" smtClean="0"/>
              <a:t>(</a:t>
            </a:r>
            <a:r>
              <a:rPr kumimoji="1" lang="ja-JP" altLang="en-US" sz="2500" b="1" dirty="0" smtClean="0"/>
              <a:t>全景</a:t>
            </a:r>
            <a:r>
              <a:rPr kumimoji="1" lang="en-US" altLang="ja-JP" sz="2500" b="1" dirty="0" smtClean="0"/>
              <a:t>)</a:t>
            </a:r>
            <a:endParaRPr kumimoji="1" lang="ja-JP" altLang="en-US" sz="25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3545" y="987573"/>
            <a:ext cx="4142911" cy="352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80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4294967295"/>
          </p:nvPr>
        </p:nvSpPr>
        <p:spPr>
          <a:xfrm>
            <a:off x="107504" y="267494"/>
            <a:ext cx="8731423" cy="487600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ja-JP" altLang="en-US" sz="5500" b="1" dirty="0">
                <a:latin typeface="+mj-ea"/>
                <a:ea typeface="+mj-ea"/>
              </a:rPr>
              <a:t>　</a:t>
            </a:r>
            <a:r>
              <a:rPr lang="ja-JP" altLang="en-US" sz="5500" b="1" dirty="0" smtClean="0">
                <a:latin typeface="+mj-ea"/>
                <a:ea typeface="+mj-ea"/>
              </a:rPr>
              <a:t>理念と実践</a:t>
            </a:r>
            <a:endParaRPr lang="en-US" altLang="ja-JP" sz="5500" b="1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5500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ja-JP" sz="5500" b="1" dirty="0" smtClean="0">
                <a:solidFill>
                  <a:srgbClr val="C00000"/>
                </a:solidFill>
                <a:latin typeface="+mj-ea"/>
                <a:ea typeface="+mj-ea"/>
              </a:rPr>
              <a:t> </a:t>
            </a:r>
            <a:r>
              <a:rPr lang="ja-JP" altLang="en-US" sz="4400" dirty="0" smtClean="0">
                <a:solidFill>
                  <a:srgbClr val="C00000"/>
                </a:solidFill>
                <a:latin typeface="+mj-lt"/>
                <a:ea typeface="+mj-ea"/>
              </a:rPr>
              <a:t>①大規模分類ケアシステムから小規模総合ケアシステムへ</a:t>
            </a:r>
            <a:r>
              <a:rPr lang="ja-JP" altLang="en-US" sz="4300" dirty="0" smtClean="0">
                <a:solidFill>
                  <a:srgbClr val="C00000"/>
                </a:solidFill>
                <a:latin typeface="+mj-ea"/>
                <a:ea typeface="+mj-ea"/>
              </a:rPr>
              <a:t>　　　　　　　　　　　　　</a:t>
            </a:r>
            <a:r>
              <a:rPr lang="ja-JP" altLang="en-US" sz="3500" dirty="0" smtClean="0">
                <a:latin typeface="+mj-ea"/>
                <a:ea typeface="+mj-ea"/>
              </a:rPr>
              <a:t>　　　　　　</a:t>
            </a:r>
            <a:r>
              <a:rPr lang="ja-JP" altLang="en-US" dirty="0" smtClean="0">
                <a:latin typeface="+mj-ea"/>
                <a:ea typeface="+mj-ea"/>
              </a:rPr>
              <a:t>　　　　　　　　　　　　　　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  <a:ea typeface="+mj-ea"/>
              </a:rPr>
              <a:t> </a:t>
            </a:r>
            <a:r>
              <a:rPr lang="ja-JP" altLang="en-US" dirty="0" smtClean="0">
                <a:latin typeface="+mj-ea"/>
                <a:ea typeface="+mj-ea"/>
              </a:rPr>
              <a:t>             </a:t>
            </a:r>
            <a:r>
              <a:rPr lang="ja-JP" altLang="en-US" sz="3200" dirty="0" smtClean="0">
                <a:latin typeface="+mj-ea"/>
                <a:ea typeface="+mj-ea"/>
              </a:rPr>
              <a:t>高齢者、</a:t>
            </a:r>
            <a:r>
              <a:rPr lang="ja-JP" altLang="en-US" sz="3200" dirty="0" err="1" smtClean="0">
                <a:latin typeface="+mj-ea"/>
                <a:ea typeface="+mj-ea"/>
              </a:rPr>
              <a:t>障がい</a:t>
            </a:r>
            <a:r>
              <a:rPr lang="ja-JP" altLang="en-US" sz="3200" dirty="0" smtClean="0">
                <a:latin typeface="+mj-ea"/>
                <a:ea typeface="+mj-ea"/>
              </a:rPr>
              <a:t>者、同居する家族等を分離</a:t>
            </a:r>
            <a:r>
              <a:rPr lang="ja-JP" altLang="en-US" sz="3200" dirty="0">
                <a:latin typeface="+mj-ea"/>
                <a:ea typeface="+mj-ea"/>
              </a:rPr>
              <a:t>しない</a:t>
            </a:r>
            <a:endParaRPr lang="en-US" altLang="ja-JP" sz="32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200" dirty="0">
                <a:latin typeface="+mj-ea"/>
                <a:ea typeface="+mj-ea"/>
              </a:rPr>
              <a:t> </a:t>
            </a:r>
            <a:r>
              <a:rPr lang="ja-JP" altLang="en-US" sz="3200" dirty="0" smtClean="0">
                <a:latin typeface="+mj-ea"/>
                <a:ea typeface="+mj-ea"/>
              </a:rPr>
              <a:t>          隔離化からオープン化へ</a:t>
            </a:r>
            <a:endParaRPr lang="en-US" altLang="ja-JP" sz="32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200" dirty="0" smtClean="0">
                <a:latin typeface="+mj-ea"/>
                <a:ea typeface="+mj-ea"/>
              </a:rPr>
              <a:t>　</a:t>
            </a:r>
            <a:endParaRPr lang="en-US" altLang="ja-JP" sz="32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2000" dirty="0" smtClean="0">
                <a:latin typeface="+mj-ea"/>
                <a:ea typeface="+mj-ea"/>
              </a:rPr>
              <a:t>   </a:t>
            </a:r>
            <a:r>
              <a:rPr lang="ja-JP" altLang="en-US" sz="4400" dirty="0" smtClean="0">
                <a:solidFill>
                  <a:srgbClr val="C00000"/>
                </a:solidFill>
                <a:latin typeface="+mj-ea"/>
                <a:ea typeface="+mj-ea"/>
              </a:rPr>
              <a:t>②</a:t>
            </a:r>
            <a:r>
              <a:rPr lang="ja-JP" altLang="en-US" sz="4300" dirty="0" smtClean="0">
                <a:solidFill>
                  <a:srgbClr val="C00000"/>
                </a:solidFill>
                <a:latin typeface="+mj-ea"/>
                <a:ea typeface="+mj-ea"/>
              </a:rPr>
              <a:t>世代間を超えた対等平等な人間関係の形成と助け合い</a:t>
            </a:r>
            <a:r>
              <a:rPr lang="en-US" altLang="ja-JP" sz="4300" dirty="0" smtClean="0">
                <a:solidFill>
                  <a:srgbClr val="C00000"/>
                </a:solidFill>
                <a:latin typeface="+mj-ea"/>
                <a:ea typeface="+mj-ea"/>
              </a:rPr>
              <a:t>                            </a:t>
            </a:r>
          </a:p>
          <a:p>
            <a:pPr marL="0" indent="0"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r>
              <a:rPr lang="ja-JP" altLang="en-US" dirty="0" smtClean="0">
                <a:latin typeface="+mj-ea"/>
                <a:ea typeface="+mj-ea"/>
              </a:rPr>
              <a:t>　　　　　　</a:t>
            </a:r>
            <a:r>
              <a:rPr lang="ja-JP" altLang="en-US" sz="3200" dirty="0" smtClean="0">
                <a:latin typeface="+mj-ea"/>
                <a:ea typeface="+mj-ea"/>
              </a:rPr>
              <a:t>交通手段（買い物、通院）</a:t>
            </a:r>
            <a:r>
              <a:rPr lang="ja-JP" altLang="en-US" sz="3200" b="1" dirty="0" smtClean="0">
                <a:latin typeface="+mj-ea"/>
                <a:ea typeface="+mj-ea"/>
              </a:rPr>
              <a:t>＝　</a:t>
            </a:r>
            <a:r>
              <a:rPr lang="ja-JP" altLang="en-US" sz="3200" dirty="0" smtClean="0">
                <a:latin typeface="+mj-ea"/>
                <a:ea typeface="+mj-ea"/>
              </a:rPr>
              <a:t>必要性と自立化</a:t>
            </a:r>
            <a:endParaRPr lang="en-US" altLang="ja-JP" sz="32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200" dirty="0" smtClean="0">
                <a:latin typeface="+mj-ea"/>
                <a:ea typeface="+mj-ea"/>
              </a:rPr>
              <a:t>           自発的な</a:t>
            </a:r>
            <a:r>
              <a:rPr kumimoji="1" lang="ja-JP" altLang="en-US" sz="3200" dirty="0" smtClean="0">
                <a:latin typeface="+mj-ea"/>
                <a:ea typeface="+mj-ea"/>
              </a:rPr>
              <a:t>日常的交流・助け合い　　イベント交流</a:t>
            </a:r>
            <a:endParaRPr kumimoji="1" lang="en-US" altLang="ja-JP" sz="32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200" dirty="0">
                <a:latin typeface="+mj-ea"/>
                <a:ea typeface="+mj-ea"/>
              </a:rPr>
              <a:t> </a:t>
            </a:r>
            <a:r>
              <a:rPr lang="ja-JP" altLang="en-US" sz="3200" dirty="0" smtClean="0">
                <a:latin typeface="+mj-ea"/>
                <a:ea typeface="+mj-ea"/>
              </a:rPr>
              <a:t>          </a:t>
            </a:r>
            <a:r>
              <a:rPr lang="en-US" altLang="ja-JP" sz="3200" dirty="0" smtClean="0">
                <a:latin typeface="+mj-ea"/>
                <a:ea typeface="+mj-ea"/>
              </a:rPr>
              <a:t>24</a:t>
            </a:r>
            <a:r>
              <a:rPr lang="ja-JP" altLang="en-US" sz="3200" dirty="0" smtClean="0">
                <a:latin typeface="+mj-ea"/>
                <a:ea typeface="+mj-ea"/>
              </a:rPr>
              <a:t>時間体制での見守り（緊急通報設備）</a:t>
            </a:r>
            <a:endParaRPr lang="en-US" altLang="ja-JP" sz="32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2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ja-JP" sz="2000" dirty="0">
                <a:latin typeface="+mj-ea"/>
                <a:ea typeface="+mj-ea"/>
              </a:rPr>
              <a:t> </a:t>
            </a:r>
            <a:r>
              <a:rPr lang="en-US" altLang="ja-JP" sz="2000" dirty="0" smtClean="0">
                <a:latin typeface="+mj-ea"/>
                <a:ea typeface="+mj-ea"/>
              </a:rPr>
              <a:t>  </a:t>
            </a:r>
            <a:r>
              <a:rPr lang="ja-JP" altLang="en-US" sz="4400" dirty="0" smtClean="0">
                <a:solidFill>
                  <a:srgbClr val="C00000"/>
                </a:solidFill>
                <a:latin typeface="+mj-ea"/>
                <a:ea typeface="+mj-ea"/>
              </a:rPr>
              <a:t>③プライバシーの徹底した確保</a:t>
            </a:r>
            <a:endParaRPr lang="en-US" altLang="ja-JP" sz="4400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dirty="0">
                <a:latin typeface="+mj-ea"/>
                <a:ea typeface="+mj-ea"/>
              </a:rPr>
              <a:t>　</a:t>
            </a:r>
            <a:r>
              <a:rPr kumimoji="1" lang="ja-JP" altLang="en-US" dirty="0" smtClean="0">
                <a:latin typeface="+mj-ea"/>
                <a:ea typeface="+mj-ea"/>
              </a:rPr>
              <a:t>　　　　　</a:t>
            </a:r>
            <a:r>
              <a:rPr lang="ja-JP" altLang="en-US" sz="3600" dirty="0">
                <a:latin typeface="+mj-ea"/>
                <a:ea typeface="+mj-ea"/>
              </a:rPr>
              <a:t> </a:t>
            </a:r>
            <a:r>
              <a:rPr kumimoji="1" lang="ja-JP" altLang="en-US" sz="3600" dirty="0" smtClean="0">
                <a:latin typeface="+mj-ea"/>
                <a:ea typeface="+mj-ea"/>
              </a:rPr>
              <a:t>戸建の建物と個人歴</a:t>
            </a:r>
            <a:r>
              <a:rPr kumimoji="1" lang="ja-JP" altLang="en-US" sz="3600" dirty="0">
                <a:latin typeface="+mj-ea"/>
                <a:ea typeface="+mj-ea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12571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359024" y="1131590"/>
            <a:ext cx="8784976" cy="4011910"/>
          </a:xfrm>
        </p:spPr>
        <p:txBody>
          <a:bodyPr>
            <a:noAutofit/>
          </a:bodyPr>
          <a:lstStyle/>
          <a:p>
            <a:r>
              <a:rPr kumimoji="1" lang="ja-JP" altLang="en-US" sz="2400" dirty="0" smtClean="0">
                <a:solidFill>
                  <a:srgbClr val="C00000"/>
                </a:solidFill>
                <a:latin typeface="+mj-ea"/>
              </a:rPr>
              <a:t>④</a:t>
            </a:r>
            <a:r>
              <a:rPr lang="ja-JP" altLang="en-US" sz="2400" dirty="0">
                <a:solidFill>
                  <a:srgbClr val="C00000"/>
                </a:solidFill>
                <a:latin typeface="+mj-ea"/>
              </a:rPr>
              <a:t>公的福祉、医療の</a:t>
            </a:r>
            <a:r>
              <a:rPr lang="ja-JP" altLang="en-US" sz="2400" dirty="0" smtClean="0">
                <a:solidFill>
                  <a:srgbClr val="C00000"/>
                </a:solidFill>
                <a:latin typeface="+mj-ea"/>
              </a:rPr>
              <a:t>活用</a:t>
            </a:r>
            <a:r>
              <a:rPr lang="en-US" altLang="ja-JP" sz="2400" dirty="0" smtClean="0">
                <a:solidFill>
                  <a:srgbClr val="C00000"/>
                </a:solidFill>
                <a:latin typeface="+mj-ea"/>
              </a:rPr>
              <a:t>(</a:t>
            </a:r>
            <a:r>
              <a:rPr lang="ja-JP" altLang="en-US" sz="2400" dirty="0" smtClean="0">
                <a:solidFill>
                  <a:srgbClr val="C00000"/>
                </a:solidFill>
                <a:latin typeface="+mj-ea"/>
              </a:rPr>
              <a:t>一つ</a:t>
            </a:r>
            <a:r>
              <a:rPr lang="ja-JP" altLang="en-US" sz="2400" dirty="0">
                <a:solidFill>
                  <a:srgbClr val="C00000"/>
                </a:solidFill>
                <a:latin typeface="+mj-ea"/>
              </a:rPr>
              <a:t>の機関が</a:t>
            </a:r>
            <a:r>
              <a:rPr lang="ja-JP" altLang="en-US" sz="2400" dirty="0" smtClean="0">
                <a:solidFill>
                  <a:srgbClr val="C00000"/>
                </a:solidFill>
                <a:latin typeface="+mj-ea"/>
              </a:rPr>
              <a:t>抱え込まない</a:t>
            </a:r>
            <a:r>
              <a:rPr lang="en-US" altLang="ja-JP" sz="2400" dirty="0" smtClean="0">
                <a:solidFill>
                  <a:srgbClr val="C00000"/>
                </a:solidFill>
                <a:latin typeface="+mj-ea"/>
              </a:rPr>
              <a:t>)</a:t>
            </a:r>
            <a:r>
              <a:rPr lang="ja-JP" altLang="en-US" sz="2400" dirty="0" smtClean="0">
                <a:solidFill>
                  <a:srgbClr val="C00000"/>
                </a:solidFill>
                <a:latin typeface="+mj-ea"/>
              </a:rPr>
              <a:t>　　</a:t>
            </a:r>
            <a:r>
              <a:rPr lang="en-US" altLang="ja-JP" sz="2400" dirty="0" smtClean="0">
                <a:solidFill>
                  <a:srgbClr val="C00000"/>
                </a:solidFill>
                <a:latin typeface="+mj-ea"/>
              </a:rPr>
              <a:t/>
            </a:r>
            <a:br>
              <a:rPr lang="en-US" altLang="ja-JP" sz="2400" dirty="0" smtClean="0">
                <a:solidFill>
                  <a:srgbClr val="C00000"/>
                </a:solidFill>
                <a:latin typeface="+mj-ea"/>
              </a:rPr>
            </a:br>
            <a:r>
              <a:rPr lang="en-US" altLang="ja-JP" sz="2400" dirty="0" smtClean="0">
                <a:solidFill>
                  <a:srgbClr val="C00000"/>
                </a:solidFill>
                <a:latin typeface="+mj-ea"/>
              </a:rPr>
              <a:t>      </a:t>
            </a:r>
            <a:r>
              <a:rPr lang="ja-JP" altLang="en-US" sz="2000" dirty="0" smtClean="0">
                <a:solidFill>
                  <a:schemeClr val="tx1"/>
                </a:solidFill>
                <a:latin typeface="+mj-ea"/>
              </a:rPr>
              <a:t>デイサービス、ホームヘルプ、配食サービス、訪問医療･看護</a:t>
            </a:r>
            <a:r>
              <a:rPr lang="en-US" altLang="ja-JP" sz="2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2000" dirty="0" smtClean="0">
                <a:solidFill>
                  <a:schemeClr val="tx1"/>
                </a:solidFill>
                <a:latin typeface="+mj-ea"/>
              </a:rPr>
            </a:br>
            <a:r>
              <a:rPr lang="en-US" altLang="ja-JP" sz="2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20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2400" dirty="0" smtClean="0">
                <a:solidFill>
                  <a:srgbClr val="C00000"/>
                </a:solidFill>
                <a:latin typeface="+mj-ea"/>
              </a:rPr>
              <a:t>⑤</a:t>
            </a:r>
            <a:r>
              <a:rPr lang="ja-JP" altLang="en-US" sz="2400" dirty="0">
                <a:solidFill>
                  <a:srgbClr val="C00000"/>
                </a:solidFill>
                <a:latin typeface="+mj-ea"/>
              </a:rPr>
              <a:t>住民の集いの場の</a:t>
            </a:r>
            <a:r>
              <a:rPr lang="ja-JP" altLang="en-US" sz="2400" dirty="0" smtClean="0">
                <a:solidFill>
                  <a:srgbClr val="C00000"/>
                </a:solidFill>
                <a:latin typeface="+mj-ea"/>
              </a:rPr>
              <a:t>提供～交流棟</a:t>
            </a:r>
            <a:r>
              <a:rPr lang="en-US" altLang="ja-JP" sz="2000" dirty="0" smtClean="0">
                <a:solidFill>
                  <a:srgbClr val="C00000"/>
                </a:solidFill>
                <a:latin typeface="+mj-ea"/>
              </a:rPr>
              <a:t>(100</a:t>
            </a:r>
            <a:r>
              <a:rPr lang="ja-JP" altLang="en-US" sz="2000" dirty="0" smtClean="0">
                <a:solidFill>
                  <a:srgbClr val="C00000"/>
                </a:solidFill>
                <a:latin typeface="+mj-ea"/>
              </a:rPr>
              <a:t>名まで可能</a:t>
            </a:r>
            <a:r>
              <a:rPr lang="en-US" altLang="ja-JP" sz="2000" dirty="0" smtClean="0">
                <a:solidFill>
                  <a:srgbClr val="C00000"/>
                </a:solidFill>
                <a:latin typeface="+mj-ea"/>
              </a:rPr>
              <a:t>)</a:t>
            </a:r>
            <a:r>
              <a:rPr lang="ja-JP" altLang="en-US" sz="2400" dirty="0" smtClean="0">
                <a:solidFill>
                  <a:srgbClr val="C00000"/>
                </a:solidFill>
                <a:latin typeface="+mj-ea"/>
              </a:rPr>
              <a:t>を地域に開放</a:t>
            </a:r>
            <a:r>
              <a:rPr lang="en-US" altLang="ja-JP" sz="2400" dirty="0">
                <a:solidFill>
                  <a:srgbClr val="C00000"/>
                </a:solidFill>
                <a:latin typeface="+mj-ea"/>
              </a:rPr>
              <a:t/>
            </a:r>
            <a:br>
              <a:rPr lang="en-US" altLang="ja-JP" sz="2400" dirty="0">
                <a:solidFill>
                  <a:srgbClr val="C00000"/>
                </a:solidFill>
                <a:latin typeface="+mj-ea"/>
              </a:rPr>
            </a:br>
            <a:r>
              <a:rPr lang="en-US" altLang="ja-JP" sz="2400" dirty="0" smtClean="0">
                <a:solidFill>
                  <a:srgbClr val="C00000"/>
                </a:solidFill>
                <a:latin typeface="+mj-ea"/>
              </a:rPr>
              <a:t> </a:t>
            </a:r>
            <a:r>
              <a:rPr lang="en-US" altLang="ja-JP" sz="2000" dirty="0" smtClean="0">
                <a:solidFill>
                  <a:srgbClr val="C00000"/>
                </a:solidFill>
                <a:latin typeface="+mj-ea"/>
              </a:rPr>
              <a:t> 	</a:t>
            </a:r>
            <a:r>
              <a:rPr lang="ja-JP" altLang="en-US" sz="2000" dirty="0" smtClean="0">
                <a:solidFill>
                  <a:schemeClr val="tx1"/>
                </a:solidFill>
                <a:latin typeface="+mj-ea"/>
              </a:rPr>
              <a:t>学習会、合宿、趣味の会、コンサート、周辺自治会の会合</a:t>
            </a:r>
            <a:r>
              <a:rPr lang="en-US" altLang="ja-JP" sz="2000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2000" dirty="0">
                <a:solidFill>
                  <a:schemeClr val="tx1"/>
                </a:solidFill>
                <a:latin typeface="+mj-ea"/>
              </a:rPr>
            </a:br>
            <a:r>
              <a:rPr lang="en-US" altLang="ja-JP" sz="2000" dirty="0" smtClean="0">
                <a:solidFill>
                  <a:schemeClr val="tx1"/>
                </a:solidFill>
                <a:latin typeface="+mj-ea"/>
              </a:rPr>
              <a:t>  </a:t>
            </a:r>
            <a:r>
              <a:rPr lang="en-US" altLang="ja-JP" sz="2000" dirty="0">
                <a:solidFill>
                  <a:schemeClr val="tx1"/>
                </a:solidFill>
                <a:latin typeface="+mj-ea"/>
              </a:rPr>
              <a:t>	</a:t>
            </a:r>
            <a:r>
              <a:rPr lang="ja-JP" altLang="en-US" sz="2000" dirty="0" smtClean="0">
                <a:solidFill>
                  <a:schemeClr val="tx1"/>
                </a:solidFill>
                <a:latin typeface="+mj-ea"/>
              </a:rPr>
              <a:t>駐車場･広場の利用、宿泊可、台所、シャワー、身障トイレ有</a:t>
            </a:r>
            <a:r>
              <a:rPr lang="en-US" altLang="ja-JP" sz="2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2000" dirty="0" smtClean="0">
                <a:solidFill>
                  <a:schemeClr val="tx1"/>
                </a:solidFill>
                <a:latin typeface="+mj-ea"/>
              </a:rPr>
            </a:br>
            <a:r>
              <a:rPr lang="en-US" altLang="ja-JP" sz="2000" dirty="0" smtClean="0">
                <a:solidFill>
                  <a:schemeClr val="tx1"/>
                </a:solidFill>
                <a:latin typeface="+mj-ea"/>
              </a:rPr>
              <a:t>  	</a:t>
            </a:r>
            <a:r>
              <a:rPr lang="ja-JP" altLang="en-US" sz="2000" dirty="0" smtClean="0">
                <a:solidFill>
                  <a:srgbClr val="002060"/>
                </a:solidFill>
                <a:latin typeface="+mj-ea"/>
              </a:rPr>
              <a:t>利用料</a:t>
            </a:r>
            <a:r>
              <a:rPr lang="en-US" altLang="ja-JP" sz="2000" dirty="0" smtClean="0">
                <a:solidFill>
                  <a:srgbClr val="002060"/>
                </a:solidFill>
                <a:latin typeface="+mj-ea"/>
              </a:rPr>
              <a:t>(</a:t>
            </a:r>
            <a:r>
              <a:rPr lang="en-US" altLang="ja-JP" sz="2000" dirty="0">
                <a:solidFill>
                  <a:srgbClr val="002060"/>
                </a:solidFill>
                <a:latin typeface="+mj-ea"/>
              </a:rPr>
              <a:t>1</a:t>
            </a:r>
            <a:r>
              <a:rPr lang="ja-JP" altLang="en-US" sz="2000" dirty="0" smtClean="0">
                <a:solidFill>
                  <a:srgbClr val="002060"/>
                </a:solidFill>
                <a:latin typeface="+mj-ea"/>
              </a:rPr>
              <a:t>時間</a:t>
            </a:r>
            <a:r>
              <a:rPr lang="en-US" altLang="ja-JP" sz="2000" dirty="0" smtClean="0">
                <a:solidFill>
                  <a:srgbClr val="002060"/>
                </a:solidFill>
                <a:latin typeface="+mj-ea"/>
              </a:rPr>
              <a:t>200</a:t>
            </a:r>
            <a:r>
              <a:rPr lang="ja-JP" altLang="en-US" sz="2000" dirty="0" smtClean="0">
                <a:solidFill>
                  <a:srgbClr val="002060"/>
                </a:solidFill>
                <a:latin typeface="+mj-ea"/>
              </a:rPr>
              <a:t>円、宿泊</a:t>
            </a:r>
            <a:r>
              <a:rPr lang="en-US" altLang="ja-JP" sz="2000" dirty="0" smtClean="0">
                <a:solidFill>
                  <a:srgbClr val="002060"/>
                </a:solidFill>
                <a:latin typeface="+mj-ea"/>
              </a:rPr>
              <a:t>1</a:t>
            </a:r>
            <a:r>
              <a:rPr lang="ja-JP" altLang="en-US" sz="2000" dirty="0" smtClean="0">
                <a:solidFill>
                  <a:srgbClr val="002060"/>
                </a:solidFill>
                <a:latin typeface="+mj-ea"/>
              </a:rPr>
              <a:t>泊</a:t>
            </a:r>
            <a:r>
              <a:rPr lang="en-US" altLang="ja-JP" sz="2000" dirty="0" smtClean="0">
                <a:solidFill>
                  <a:srgbClr val="002060"/>
                </a:solidFill>
                <a:latin typeface="+mj-ea"/>
              </a:rPr>
              <a:t>2,000</a:t>
            </a:r>
            <a:r>
              <a:rPr lang="ja-JP" altLang="en-US" sz="2000" dirty="0" smtClean="0">
                <a:solidFill>
                  <a:srgbClr val="002060"/>
                </a:solidFill>
                <a:latin typeface="+mj-ea"/>
              </a:rPr>
              <a:t>円</a:t>
            </a:r>
            <a:r>
              <a:rPr lang="en-US" altLang="ja-JP" sz="2000" dirty="0" smtClean="0">
                <a:solidFill>
                  <a:srgbClr val="002060"/>
                </a:solidFill>
                <a:latin typeface="+mj-ea"/>
              </a:rPr>
              <a:t>)</a:t>
            </a:r>
            <a:r>
              <a:rPr lang="ja-JP" altLang="en-US" sz="2000" dirty="0" err="1" smtClean="0">
                <a:solidFill>
                  <a:srgbClr val="002060"/>
                </a:solidFill>
                <a:latin typeface="+mj-ea"/>
              </a:rPr>
              <a:t>、</a:t>
            </a:r>
            <a:r>
              <a:rPr lang="ja-JP" altLang="en-US" sz="2000" dirty="0" smtClean="0">
                <a:solidFill>
                  <a:srgbClr val="002060"/>
                </a:solidFill>
                <a:latin typeface="+mj-ea"/>
              </a:rPr>
              <a:t>飲食自由</a:t>
            </a:r>
            <a:r>
              <a:rPr lang="en-US" altLang="ja-JP" sz="2000" dirty="0" smtClean="0">
                <a:solidFill>
                  <a:srgbClr val="002060"/>
                </a:solidFill>
                <a:latin typeface="+mj-ea"/>
              </a:rPr>
              <a:t>(</a:t>
            </a:r>
            <a:r>
              <a:rPr lang="ja-JP" altLang="en-US" sz="2000" dirty="0" smtClean="0">
                <a:solidFill>
                  <a:srgbClr val="002060"/>
                </a:solidFill>
                <a:latin typeface="+mj-ea"/>
              </a:rPr>
              <a:t>お酒可</a:t>
            </a:r>
            <a:r>
              <a:rPr lang="en-US" altLang="ja-JP" sz="2000" dirty="0" smtClean="0">
                <a:solidFill>
                  <a:srgbClr val="002060"/>
                </a:solidFill>
                <a:latin typeface="+mj-ea"/>
              </a:rPr>
              <a:t>)</a:t>
            </a:r>
            <a:br>
              <a:rPr lang="en-US" altLang="ja-JP" sz="2000" dirty="0" smtClean="0">
                <a:solidFill>
                  <a:srgbClr val="002060"/>
                </a:solidFill>
                <a:latin typeface="+mj-ea"/>
              </a:rPr>
            </a:br>
            <a:r>
              <a:rPr lang="en-US" altLang="ja-JP" sz="2000" dirty="0">
                <a:solidFill>
                  <a:srgbClr val="002060"/>
                </a:solidFill>
                <a:latin typeface="+mj-ea"/>
              </a:rPr>
              <a:t/>
            </a:r>
            <a:br>
              <a:rPr lang="en-US" altLang="ja-JP" sz="2000" dirty="0">
                <a:solidFill>
                  <a:srgbClr val="002060"/>
                </a:solidFill>
                <a:latin typeface="+mj-ea"/>
              </a:rPr>
            </a:br>
            <a:r>
              <a:rPr lang="ja-JP" altLang="en-US" sz="2400" dirty="0" smtClean="0">
                <a:solidFill>
                  <a:srgbClr val="C00000"/>
                </a:solidFill>
                <a:latin typeface="+mj-ea"/>
              </a:rPr>
              <a:t>⑥</a:t>
            </a:r>
            <a:r>
              <a:rPr lang="ja-JP" altLang="en-US" sz="2400" dirty="0">
                <a:solidFill>
                  <a:srgbClr val="C00000"/>
                </a:solidFill>
                <a:latin typeface="+mj-ea"/>
              </a:rPr>
              <a:t>これらを</a:t>
            </a:r>
            <a:r>
              <a:rPr lang="ja-JP" altLang="en-US" sz="2400" dirty="0" smtClean="0">
                <a:solidFill>
                  <a:srgbClr val="C00000"/>
                </a:solidFill>
                <a:latin typeface="+mj-ea"/>
              </a:rPr>
              <a:t>通して、生きがい</a:t>
            </a:r>
            <a:r>
              <a:rPr lang="ja-JP" altLang="en-US" sz="2400" dirty="0">
                <a:solidFill>
                  <a:srgbClr val="C00000"/>
                </a:solidFill>
                <a:latin typeface="+mj-ea"/>
              </a:rPr>
              <a:t>、役割の発揮、有用性、自己</a:t>
            </a:r>
            <a:r>
              <a:rPr lang="ja-JP" altLang="en-US" sz="2400" dirty="0" smtClean="0">
                <a:solidFill>
                  <a:srgbClr val="C00000"/>
                </a:solidFill>
                <a:latin typeface="+mj-ea"/>
              </a:rPr>
              <a:t>実現</a:t>
            </a:r>
            <a:r>
              <a:rPr lang="en-US" altLang="ja-JP" sz="2400" dirty="0" smtClean="0">
                <a:solidFill>
                  <a:srgbClr val="C00000"/>
                </a:solidFill>
                <a:latin typeface="+mj-ea"/>
              </a:rPr>
              <a:t/>
            </a:r>
            <a:br>
              <a:rPr lang="en-US" altLang="ja-JP" sz="2400" dirty="0" smtClean="0">
                <a:solidFill>
                  <a:srgbClr val="C00000"/>
                </a:solidFill>
                <a:latin typeface="+mj-ea"/>
              </a:rPr>
            </a:br>
            <a:r>
              <a:rPr lang="en-US" altLang="ja-JP" sz="2400" dirty="0" smtClean="0">
                <a:solidFill>
                  <a:srgbClr val="C00000"/>
                </a:solidFill>
                <a:latin typeface="+mj-ea"/>
              </a:rPr>
              <a:t/>
            </a:r>
            <a:br>
              <a:rPr lang="en-US" altLang="ja-JP" sz="2400" dirty="0" smtClean="0">
                <a:solidFill>
                  <a:srgbClr val="C00000"/>
                </a:solidFill>
                <a:latin typeface="+mj-ea"/>
              </a:rPr>
            </a:br>
            <a:r>
              <a:rPr lang="en-US" altLang="ja-JP" sz="2400" dirty="0">
                <a:solidFill>
                  <a:srgbClr val="C00000"/>
                </a:solidFill>
                <a:latin typeface="+mj-ea"/>
              </a:rPr>
              <a:t/>
            </a:r>
            <a:br>
              <a:rPr lang="en-US" altLang="ja-JP" sz="2400" dirty="0">
                <a:solidFill>
                  <a:srgbClr val="C00000"/>
                </a:solidFill>
                <a:latin typeface="+mj-ea"/>
              </a:rPr>
            </a:br>
            <a:r>
              <a:rPr lang="ja-JP" altLang="en-US" sz="2400" dirty="0" smtClean="0">
                <a:solidFill>
                  <a:srgbClr val="C00000"/>
                </a:solidFill>
                <a:latin typeface="+mj-ea"/>
              </a:rPr>
              <a:t>⑦公共性と非営利性を前提にした建設費・家賃補助の制度化へ</a:t>
            </a:r>
            <a:r>
              <a:rPr lang="en-US" altLang="ja-JP" sz="2400" dirty="0" smtClean="0">
                <a:latin typeface="+mj-ea"/>
              </a:rPr>
              <a:t/>
            </a:r>
            <a:br>
              <a:rPr lang="en-US" altLang="ja-JP" sz="2400" dirty="0" smtClean="0">
                <a:latin typeface="+mj-ea"/>
              </a:rPr>
            </a:br>
            <a:r>
              <a:rPr lang="ja-JP" altLang="en-US" sz="2400" dirty="0" smtClean="0">
                <a:latin typeface="+mj-ea"/>
              </a:rPr>
              <a:t>　　</a:t>
            </a:r>
            <a:endParaRPr kumimoji="1" lang="ja-JP" altLang="en-US" sz="24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6185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486"/>
            <a:ext cx="8784975" cy="475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29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89552"/>
            <a:ext cx="3526587" cy="2214246"/>
          </a:xfrm>
        </p:spPr>
      </p:pic>
      <p:pic>
        <p:nvPicPr>
          <p:cNvPr id="6" name="コンテンツ プレースホルダー 5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125" y="465518"/>
            <a:ext cx="3932311" cy="2031945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455" y="3057806"/>
            <a:ext cx="4492625" cy="1895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2583091"/>
            <a:ext cx="3600400" cy="226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59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2517745"/>
            <a:ext cx="3600400" cy="243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コンテンツ プレースホルダー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5" y="1059582"/>
            <a:ext cx="4032445" cy="2970888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0" y="357505"/>
            <a:ext cx="453650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09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928992" cy="1656184"/>
          </a:xfrm>
        </p:spPr>
        <p:txBody>
          <a:bodyPr>
            <a:normAutofit fontScale="90000"/>
          </a:bodyPr>
          <a:lstStyle/>
          <a:p>
            <a:r>
              <a:rPr lang="ja-JP" altLang="en-US" sz="3300" b="1" dirty="0" smtClean="0">
                <a:solidFill>
                  <a:schemeClr val="tx1"/>
                </a:solidFill>
                <a:latin typeface="+mj-ea"/>
              </a:rPr>
              <a:t>２</a:t>
            </a:r>
            <a:r>
              <a:rPr lang="en-US" altLang="ja-JP" sz="3300" b="1" dirty="0" smtClean="0">
                <a:solidFill>
                  <a:schemeClr val="tx1"/>
                </a:solidFill>
                <a:latin typeface="+mj-ea"/>
              </a:rPr>
              <a:t>.</a:t>
            </a:r>
            <a:r>
              <a:rPr lang="ja-JP" altLang="en-US" sz="3300" b="1" dirty="0" smtClean="0">
                <a:solidFill>
                  <a:schemeClr val="tx1"/>
                </a:solidFill>
                <a:latin typeface="+mj-ea"/>
              </a:rPr>
              <a:t>公的介護保険制度への私的提言</a:t>
            </a:r>
            <a:r>
              <a:rPr lang="en-US" altLang="ja-JP" sz="3300" b="1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3300" b="1" dirty="0" smtClean="0">
                <a:solidFill>
                  <a:schemeClr val="tx1"/>
                </a:solidFill>
                <a:latin typeface="+mj-ea"/>
              </a:rPr>
            </a:br>
            <a:r>
              <a:rPr lang="en-US" altLang="ja-JP" sz="3300" b="1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3300" b="1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2700" b="1" dirty="0" smtClean="0">
                <a:solidFill>
                  <a:srgbClr val="C00000"/>
                </a:solidFill>
                <a:latin typeface="+mj-ea"/>
              </a:rPr>
              <a:t>①</a:t>
            </a:r>
            <a:r>
              <a:rPr kumimoji="1" lang="ja-JP" altLang="en-US" sz="2700" b="1" dirty="0" smtClean="0">
                <a:solidFill>
                  <a:srgbClr val="C00000"/>
                </a:solidFill>
                <a:latin typeface="+mj-ea"/>
              </a:rPr>
              <a:t>公益性と非営利性に立却した社会福祉の確認と実践</a:t>
            </a:r>
            <a:r>
              <a:rPr kumimoji="1" lang="en-US" altLang="ja-JP" sz="2700" b="1" dirty="0" smtClean="0">
                <a:solidFill>
                  <a:srgbClr val="C00000"/>
                </a:solidFill>
                <a:latin typeface="+mj-ea"/>
              </a:rPr>
              <a:t/>
            </a:r>
            <a:br>
              <a:rPr kumimoji="1" lang="en-US" altLang="ja-JP" sz="2700" b="1" dirty="0" smtClean="0">
                <a:solidFill>
                  <a:srgbClr val="C00000"/>
                </a:solidFill>
                <a:latin typeface="+mj-ea"/>
              </a:rPr>
            </a:br>
            <a:r>
              <a:rPr lang="ja-JP" altLang="en-US" sz="2700" b="1" dirty="0" smtClean="0">
                <a:solidFill>
                  <a:srgbClr val="C00000"/>
                </a:solidFill>
                <a:latin typeface="+mj-ea"/>
              </a:rPr>
              <a:t>　　　　　　　　　　　　　　　　　　　　　　　　　　</a:t>
            </a:r>
            <a:r>
              <a:rPr kumimoji="1" lang="ja-JP" altLang="en-US" sz="2400" b="1" dirty="0" smtClean="0">
                <a:latin typeface="+mj-ea"/>
              </a:rPr>
              <a:t>　</a:t>
            </a:r>
            <a:r>
              <a:rPr lang="ja-JP" altLang="en-US" sz="2400" b="1" dirty="0" smtClean="0">
                <a:latin typeface="+mj-ea"/>
              </a:rPr>
              <a:t>　　　　　　　　　　　　　　　　　　　　　　　　　　</a:t>
            </a:r>
            <a:r>
              <a:rPr kumimoji="1" lang="ja-JP" altLang="en-US" sz="2400" dirty="0" smtClean="0">
                <a:latin typeface="+mj-ea"/>
              </a:rPr>
              <a:t>　　</a:t>
            </a:r>
            <a:endParaRPr kumimoji="1" lang="ja-JP" altLang="en-US" sz="2400" dirty="0"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251520" y="1779662"/>
            <a:ext cx="8496944" cy="31683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kumimoji="1" lang="ja-JP" altLang="en-US" dirty="0" smtClean="0">
                <a:latin typeface="+mj-ea"/>
                <a:ea typeface="+mj-ea"/>
              </a:rPr>
              <a:t>イ）営利主義を排し福祉理念に基</a:t>
            </a:r>
            <a:r>
              <a:rPr lang="ja-JP" altLang="en-US" dirty="0" smtClean="0">
                <a:latin typeface="+mj-ea"/>
                <a:ea typeface="+mj-ea"/>
              </a:rPr>
              <a:t>づ</a:t>
            </a:r>
            <a:r>
              <a:rPr kumimoji="1" lang="ja-JP" altLang="en-US" dirty="0" smtClean="0">
                <a:latin typeface="+mj-ea"/>
                <a:ea typeface="+mj-ea"/>
              </a:rPr>
              <a:t>く運営を図る</a:t>
            </a:r>
            <a:endParaRPr kumimoji="1"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2000" dirty="0" smtClean="0">
                <a:latin typeface="+mj-ea"/>
                <a:ea typeface="+mj-ea"/>
              </a:rPr>
              <a:t>　　　　　　　経営者と</a:t>
            </a:r>
            <a:r>
              <a:rPr lang="ja-JP" altLang="en-US" sz="2000" dirty="0">
                <a:latin typeface="+mj-ea"/>
                <a:ea typeface="+mj-ea"/>
              </a:rPr>
              <a:t>施設</a:t>
            </a:r>
            <a:r>
              <a:rPr lang="ja-JP" altLang="en-US" sz="2000" dirty="0" smtClean="0">
                <a:latin typeface="+mj-ea"/>
                <a:ea typeface="+mj-ea"/>
              </a:rPr>
              <a:t>長等の資格要件（福祉観と知識･経験･実績）</a:t>
            </a:r>
            <a:endParaRPr kumimoji="1" lang="en-US" altLang="ja-JP" sz="2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2000" dirty="0" smtClean="0">
                <a:latin typeface="+mj-ea"/>
                <a:ea typeface="+mj-ea"/>
              </a:rPr>
              <a:t>　　　　　　　賃金</a:t>
            </a:r>
            <a:r>
              <a:rPr lang="ja-JP" altLang="en-US" sz="2000" dirty="0">
                <a:latin typeface="+mj-ea"/>
                <a:ea typeface="+mj-ea"/>
              </a:rPr>
              <a:t>体系の公平化と</a:t>
            </a:r>
            <a:r>
              <a:rPr lang="ja-JP" altLang="en-US" sz="2000" dirty="0" smtClean="0">
                <a:latin typeface="+mj-ea"/>
                <a:ea typeface="+mj-ea"/>
              </a:rPr>
              <a:t>公表</a:t>
            </a:r>
            <a:endParaRPr lang="en-US" altLang="ja-JP" sz="2000" dirty="0">
              <a:latin typeface="+mj-ea"/>
              <a:ea typeface="+mj-ea"/>
            </a:endParaRPr>
          </a:p>
          <a:p>
            <a:pPr marL="0" indent="0">
              <a:buNone/>
            </a:pPr>
            <a:endParaRPr kumimoji="1" lang="en-US" altLang="ja-JP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 smtClean="0">
                <a:latin typeface="+mj-ea"/>
                <a:ea typeface="+mj-ea"/>
              </a:rPr>
              <a:t>ロ）現場で働く人々が希望を持って働ける場にしていく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 smtClean="0">
                <a:latin typeface="+mj-ea"/>
                <a:ea typeface="+mj-ea"/>
              </a:rPr>
              <a:t>　　　　　</a:t>
            </a:r>
            <a:r>
              <a:rPr lang="ja-JP" altLang="en-US" sz="2000" dirty="0" smtClean="0">
                <a:latin typeface="+mj-ea"/>
                <a:ea typeface="+mj-ea"/>
              </a:rPr>
              <a:t>「介護労働者」から「福祉労働者」へ</a:t>
            </a:r>
            <a:endParaRPr lang="en-US" altLang="ja-JP" sz="2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2000" dirty="0">
                <a:latin typeface="+mj-ea"/>
                <a:ea typeface="+mj-ea"/>
              </a:rPr>
              <a:t>　</a:t>
            </a:r>
            <a:r>
              <a:rPr lang="ja-JP" altLang="en-US" sz="2000" dirty="0" smtClean="0">
                <a:latin typeface="+mj-ea"/>
                <a:ea typeface="+mj-ea"/>
              </a:rPr>
              <a:t>　　　　　　心根が優しく献身的奉仕的精神　　考えること学ぶこと</a:t>
            </a:r>
            <a:endParaRPr lang="en-US" altLang="ja-JP" sz="2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2000" dirty="0">
                <a:latin typeface="+mj-ea"/>
                <a:ea typeface="+mj-ea"/>
              </a:rPr>
              <a:t>　</a:t>
            </a:r>
            <a:r>
              <a:rPr lang="ja-JP" altLang="en-US" sz="2000" dirty="0" smtClean="0">
                <a:latin typeface="+mj-ea"/>
                <a:ea typeface="+mj-ea"/>
              </a:rPr>
              <a:t>　　　　　　</a:t>
            </a:r>
            <a:r>
              <a:rPr lang="ja-JP" altLang="en-US" sz="2000" b="1" dirty="0" smtClean="0">
                <a:latin typeface="+mj-ea"/>
                <a:ea typeface="+mj-ea"/>
              </a:rPr>
              <a:t>⇒</a:t>
            </a:r>
            <a:r>
              <a:rPr lang="ja-JP" altLang="en-US" sz="2000" dirty="0" smtClean="0">
                <a:latin typeface="+mj-ea"/>
                <a:ea typeface="+mj-ea"/>
              </a:rPr>
              <a:t>研究</a:t>
            </a:r>
            <a:r>
              <a:rPr kumimoji="1" lang="ja-JP" altLang="en-US" sz="2000" dirty="0" smtClean="0">
                <a:latin typeface="+mj-ea"/>
                <a:ea typeface="+mj-ea"/>
              </a:rPr>
              <a:t>心</a:t>
            </a:r>
            <a:r>
              <a:rPr lang="ja-JP" altLang="en-US" sz="2000" dirty="0" smtClean="0">
                <a:latin typeface="+mj-ea"/>
                <a:ea typeface="+mj-ea"/>
              </a:rPr>
              <a:t>、</a:t>
            </a:r>
            <a:r>
              <a:rPr lang="ja-JP" altLang="en-US" sz="2000" dirty="0">
                <a:latin typeface="+mj-ea"/>
                <a:ea typeface="+mj-ea"/>
              </a:rPr>
              <a:t>向上心、</a:t>
            </a:r>
            <a:r>
              <a:rPr lang="ja-JP" altLang="en-US" sz="2000" dirty="0" smtClean="0">
                <a:latin typeface="+mj-ea"/>
                <a:ea typeface="+mj-ea"/>
              </a:rPr>
              <a:t>創造力への</a:t>
            </a:r>
            <a:r>
              <a:rPr lang="ja-JP" altLang="en-US" sz="2000" dirty="0">
                <a:latin typeface="+mj-ea"/>
                <a:ea typeface="+mj-ea"/>
              </a:rPr>
              <a:t>喜びを知る労働者の</a:t>
            </a:r>
            <a:r>
              <a:rPr lang="ja-JP" altLang="en-US" sz="2000" dirty="0" smtClean="0">
                <a:latin typeface="+mj-ea"/>
                <a:ea typeface="+mj-ea"/>
              </a:rPr>
              <a:t>形成</a:t>
            </a:r>
            <a:endParaRPr lang="en-US" altLang="ja-JP" sz="2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2000" dirty="0" smtClean="0">
                <a:latin typeface="+mj-ea"/>
                <a:ea typeface="+mj-ea"/>
              </a:rPr>
              <a:t>　　　　　　　人材･休日･賃金の確保</a:t>
            </a:r>
            <a:endParaRPr lang="en-US" altLang="ja-JP" sz="2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+mj-ea"/>
                <a:ea typeface="+mj-ea"/>
              </a:rPr>
              <a:t>ハ</a:t>
            </a:r>
            <a:r>
              <a:rPr lang="en-US" altLang="ja-JP" dirty="0" smtClean="0">
                <a:latin typeface="+mj-ea"/>
                <a:ea typeface="+mj-ea"/>
              </a:rPr>
              <a:t>)</a:t>
            </a:r>
            <a:r>
              <a:rPr lang="ja-JP" altLang="en-US" dirty="0" smtClean="0">
                <a:latin typeface="+mj-ea"/>
                <a:ea typeface="+mj-ea"/>
              </a:rPr>
              <a:t>「</a:t>
            </a:r>
            <a:r>
              <a:rPr kumimoji="1" lang="ja-JP" altLang="en-US" dirty="0" smtClean="0">
                <a:latin typeface="+mj-ea"/>
                <a:ea typeface="+mj-ea"/>
              </a:rPr>
              <a:t>専門性」と「非専門性」を考える</a:t>
            </a:r>
            <a:endParaRPr kumimoji="1" lang="ja-JP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3260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ジャパネスク">
  <a:themeElements>
    <a:clrScheme name="ジャパネスク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ジャパネスク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ジャパネス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715</TotalTime>
  <Words>98</Words>
  <Application>Microsoft Office PowerPoint</Application>
  <PresentationFormat>画面に合わせる (16:9)</PresentationFormat>
  <Paragraphs>51</Paragraphs>
  <Slides>10</Slides>
  <Notes>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ジャパネスク</vt:lpstr>
      <vt:lpstr>～2018年度(平成30年度)事業報告会～ 　　　　　　　　　　　　　　　　　　　　　　　　　　　　　　　　　　　　　　　　　　　　　　　　　　　　　　</vt:lpstr>
      <vt:lpstr>はじめに  1.「小地域相互ケアホーム」ことぶきの里 　　　　　　　　　　　　　　　　　について 　　　－何を目指して2017年4月に開設したかー  2.公的介護保険制度への私的提言 　　　　（憲法25条を基本に考える）</vt:lpstr>
      <vt:lpstr>1.「小地域相互ケアホーム」ことぶきの里について(全景)</vt:lpstr>
      <vt:lpstr>PowerPoint プレゼンテーション</vt:lpstr>
      <vt:lpstr>④公的福祉、医療の活用(一つの機関が抱え込まない)　　       デイサービス、ホームヘルプ、配食サービス、訪問医療･看護  ⑤住民の集いの場の提供～交流棟(100名まで可能)を地域に開放    学習会、合宿、趣味の会、コンサート、周辺自治会の会合    駐車場･広場の利用、宿泊可、台所、シャワー、身障トイレ有    利用料(1時間200円、宿泊1泊2,000円)、飲食自由(お酒可)  ⑥これらを通して、生きがい、役割の発揮、有用性、自己実現   ⑦公共性と非営利性を前提にした建設費・家賃補助の制度化へ 　　</vt:lpstr>
      <vt:lpstr>PowerPoint プレゼンテーション</vt:lpstr>
      <vt:lpstr>PowerPoint プレゼンテーション</vt:lpstr>
      <vt:lpstr>PowerPoint プレゼンテーション</vt:lpstr>
      <vt:lpstr>２.公的介護保険制度への私的提言  ①公益性と非営利性に立却した社会福祉の確認と実践 　　　　　　　　　　　　　　　　　　　　　　　　　　　　　　　　　　　　　　　　　　　　　　　　　　　　　　　</vt:lpstr>
      <vt:lpstr>②「区分支給限度額制度」と「ケアマネージャー制度」を考える 　　　　　　　　　　　　　　　　　　　　　　　　　　　　　　　　　　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～2018年度（平成30年度）事業報告会～</dc:title>
  <dc:creator>FJ-USER</dc:creator>
  <cp:lastModifiedBy>FJ-USER</cp:lastModifiedBy>
  <cp:revision>71</cp:revision>
  <cp:lastPrinted>2019-02-15T06:27:31Z</cp:lastPrinted>
  <dcterms:created xsi:type="dcterms:W3CDTF">2019-02-14T00:04:08Z</dcterms:created>
  <dcterms:modified xsi:type="dcterms:W3CDTF">2019-03-19T04:12:28Z</dcterms:modified>
</cp:coreProperties>
</file>